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c9b2196127949d8" /><Relationship Type="http://schemas.openxmlformats.org/officeDocument/2006/relationships/extended-properties" Target="/docProps/app.xml" Id="R03afef08514e4685" /><Relationship Type="http://schemas.openxmlformats.org/officeDocument/2006/relationships/officeDocument" Target="/ppt/presentation.xml" Id="R521455dafe64493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101a2309e594cf3"/>
  </p:sldMasterIdLst>
  <p:notesMasterIdLst>
    <p:notesMasterId xmlns:r="http://schemas.openxmlformats.org/officeDocument/2006/relationships" r:id="Rec0ca258602e41f9"/>
  </p:notesMasterIdLst>
  <p:sldIdLst>
    <p:sldId xmlns:r="http://schemas.openxmlformats.org/officeDocument/2006/relationships" id="256" r:id="Ra7bc90979cc245b8"/>
    <p:sldId xmlns:r="http://schemas.openxmlformats.org/officeDocument/2006/relationships" id="257" r:id="R3b41b53179844adb"/>
    <p:sldId xmlns:r="http://schemas.openxmlformats.org/officeDocument/2006/relationships" id="258" r:id="Refcf57c36ca24241"/>
    <p:sldId xmlns:r="http://schemas.openxmlformats.org/officeDocument/2006/relationships" id="259" r:id="Ra8054cfee4f64d1d"/>
    <p:sldId xmlns:r="http://schemas.openxmlformats.org/officeDocument/2006/relationships" id="260" r:id="Rd51b8527274d42a7"/>
    <p:sldId xmlns:r="http://schemas.openxmlformats.org/officeDocument/2006/relationships" id="261" r:id="R223de9845b104b6d"/>
    <p:sldId xmlns:r="http://schemas.openxmlformats.org/officeDocument/2006/relationships" id="262" r:id="Rbd8b4e25868c4289"/>
    <p:sldId xmlns:r="http://schemas.openxmlformats.org/officeDocument/2006/relationships" id="263" r:id="R228895503057420c"/>
    <p:sldId xmlns:r="http://schemas.openxmlformats.org/officeDocument/2006/relationships" id="264" r:id="R6e2371c11a16410a"/>
    <p:sldId xmlns:r="http://schemas.openxmlformats.org/officeDocument/2006/relationships" id="265" r:id="R9252e7ced720497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f16dcd4111b4017" /><Relationship Type="http://schemas.openxmlformats.org/officeDocument/2006/relationships/slideMaster" Target="/ppt/slideMasters/slideMaster1.xml" Id="Ra101a2309e594cf3" /><Relationship Type="http://schemas.openxmlformats.org/officeDocument/2006/relationships/notesMaster" Target="/ppt/notesMasters/notesMaster1.xml" Id="Rec0ca258602e41f9" /><Relationship Type="http://schemas.openxmlformats.org/officeDocument/2006/relationships/presProps" Target="/ppt/presProps.xml" Id="R8d4884f8e1d84411" /><Relationship Type="http://schemas.openxmlformats.org/officeDocument/2006/relationships/tableStyles" Target="/ppt/tableStyles.xml" Id="Re6c949992749459f" /><Relationship Type="http://schemas.openxmlformats.org/officeDocument/2006/relationships/slide" Target="/ppt/slides/slide1.xml" Id="Ra7bc90979cc245b8" /><Relationship Type="http://schemas.openxmlformats.org/officeDocument/2006/relationships/slide" Target="/ppt/slides/slide2.xml" Id="R3b41b53179844adb" /><Relationship Type="http://schemas.openxmlformats.org/officeDocument/2006/relationships/slide" Target="/ppt/slides/slide3.xml" Id="Refcf57c36ca24241" /><Relationship Type="http://schemas.openxmlformats.org/officeDocument/2006/relationships/slide" Target="/ppt/slides/slide4.xml" Id="Ra8054cfee4f64d1d" /><Relationship Type="http://schemas.openxmlformats.org/officeDocument/2006/relationships/slide" Target="/ppt/slides/slide5.xml" Id="Rd51b8527274d42a7" /><Relationship Type="http://schemas.openxmlformats.org/officeDocument/2006/relationships/slide" Target="/ppt/slides/slide6.xml" Id="R223de9845b104b6d" /><Relationship Type="http://schemas.openxmlformats.org/officeDocument/2006/relationships/slide" Target="/ppt/slides/slide7.xml" Id="Rbd8b4e25868c4289" /><Relationship Type="http://schemas.openxmlformats.org/officeDocument/2006/relationships/slide" Target="/ppt/slides/slide8.xml" Id="R228895503057420c" /><Relationship Type="http://schemas.openxmlformats.org/officeDocument/2006/relationships/slide" Target="/ppt/slides/slide9.xml" Id="R6e2371c11a16410a" /><Relationship Type="http://schemas.openxmlformats.org/officeDocument/2006/relationships/slide" Target="/ppt/slides/slide10.xml" Id="R9252e7ced720497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d51ebaf99e44e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d1d8d8d433c4ce7" /><Relationship Type="http://schemas.openxmlformats.org/officeDocument/2006/relationships/notesMaster" Target="/ppt/notesMasters/notesMaster1.xml" Id="R3aa43534e07e47c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903d853e69f4126" /><Relationship Type="http://schemas.openxmlformats.org/officeDocument/2006/relationships/notesMaster" Target="/ppt/notesMasters/notesMaster1.xml" Id="R6c0cf6baedb8444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58f5a4f7d30478e" /><Relationship Type="http://schemas.openxmlformats.org/officeDocument/2006/relationships/notesMaster" Target="/ppt/notesMasters/notesMaster1.xml" Id="Rb4bba7ae32b0431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e10c6d9b44412a" /><Relationship Type="http://schemas.openxmlformats.org/officeDocument/2006/relationships/notesMaster" Target="/ppt/notesMasters/notesMaster1.xml" Id="R62d03c90a6d74a1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8337fb7a51247c7" /><Relationship Type="http://schemas.openxmlformats.org/officeDocument/2006/relationships/notesMaster" Target="/ppt/notesMasters/notesMaster1.xml" Id="R40b87e71fa8a4ad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e8c9ac47a084e78" /><Relationship Type="http://schemas.openxmlformats.org/officeDocument/2006/relationships/notesMaster" Target="/ppt/notesMasters/notesMaster1.xml" Id="Rc3b0f6e4475b451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8fe16e38da24f3a" /><Relationship Type="http://schemas.openxmlformats.org/officeDocument/2006/relationships/notesMaster" Target="/ppt/notesMasters/notesMaster1.xml" Id="R4df2b7150be143f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0b60ab8e738404d" /><Relationship Type="http://schemas.openxmlformats.org/officeDocument/2006/relationships/notesMaster" Target="/ppt/notesMasters/notesMaster1.xml" Id="R2cdc2535e59d4d5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d18b299adaf4174" /><Relationship Type="http://schemas.openxmlformats.org/officeDocument/2006/relationships/notesMaster" Target="/ppt/notesMasters/notesMaster1.xml" Id="R96da8274834f40c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293d9ac5dca4db9" /><Relationship Type="http://schemas.openxmlformats.org/officeDocument/2006/relationships/notesMaster" Target="/ppt/notesMasters/notesMaster1.xml" Id="R4eb89854a2ef4c6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TorontoStarts editable working template. Replace the instructional text with your own evidence.</a:t>
            </a:r>
          </a:p>
          <a:p xmlns:a="http://schemas.openxmlformats.org/drawingml/2006/main">
            <a:r>
              <a:t>Question for this slide: Specific buyer, painful task and consequence</a:t>
            </a:r>
          </a:p>
          <a:p xmlns:a="http://schemas.openxmlformats.org/drawingml/2006/main">
            <a:r>
              <a:t>Weak example: Every business needs AI</a:t>
            </a:r>
          </a:p>
          <a:p xmlns:a="http://schemas.openxmlformats.org/drawingml/2006/main">
            <a:r>
              <a:t>More useful example (fictional): Independent clinics spend staff time calling patients to fill cancellations; show your interview evidence</a:t>
            </a:r>
          </a:p>
          <a:p xmlns:a="http://schemas.openxmlformats.org/drawingml/2006/main">
            <a:r>
              <a:t>Do not present the example as your company data.</a:t>
            </a:r>
          </a:p>
          <a:p xmlns:a="http://schemas.openxmlformats.org/drawingml/2006/main">
            <a:r>
              <a:t>Companion: https://torontostarts.com/funding/pitch-deck/#annotated-deck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TorontoStarts editable working template. Replace the instructional text with your own evidence.</a:t>
            </a:r>
          </a:p>
          <a:p xmlns:a="http://schemas.openxmlformats.org/drawingml/2006/main">
            <a:r>
              <a:t>Question for this slide: One workflow with a clear before and after</a:t>
            </a:r>
          </a:p>
          <a:p xmlns:a="http://schemas.openxmlformats.org/drawingml/2006/main">
            <a:r>
              <a:t>Weak example: An all-in-one revolutionary platform</a:t>
            </a:r>
          </a:p>
          <a:p xmlns:a="http://schemas.openxmlformats.org/drawingml/2006/main">
            <a:r>
              <a:t>More useful example (fictional): Show how one cancellation becomes a confirmed booking; label what works today</a:t>
            </a:r>
          </a:p>
          <a:p xmlns:a="http://schemas.openxmlformats.org/drawingml/2006/main">
            <a:r>
              <a:t>Do not present the example as your company data.</a:t>
            </a:r>
          </a:p>
          <a:p xmlns:a="http://schemas.openxmlformats.org/drawingml/2006/main">
            <a:r>
              <a:t>Companion: https://torontostarts.com/funding/pitch-deck/#annotated-deck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TorontoStarts editable working template. Replace the instructional text with your own evidence.</a:t>
            </a:r>
          </a:p>
          <a:p xmlns:a="http://schemas.openxmlformats.org/drawingml/2006/main">
            <a:r>
              <a:t>Question for this slide: Paid vs unpaid users, period and source</a:t>
            </a:r>
          </a:p>
          <a:p xmlns:a="http://schemas.openxmlformats.org/drawingml/2006/main">
            <a:r>
              <a:t>Weak example: Huge traction</a:t>
            </a:r>
          </a:p>
          <a:p xmlns:a="http://schemas.openxmlformats.org/drawingml/2006/main">
            <a:r>
              <a:t>More useful example (fictional): Four paid pilots in May–July, with usage and renewal status; label pilot revenue separately</a:t>
            </a:r>
          </a:p>
          <a:p xmlns:a="http://schemas.openxmlformats.org/drawingml/2006/main">
            <a:r>
              <a:t>Do not present the example as your company data.</a:t>
            </a:r>
          </a:p>
          <a:p xmlns:a="http://schemas.openxmlformats.org/drawingml/2006/main">
            <a:r>
              <a:t>Companion: https://torontostarts.com/funding/pitch-deck/#annotated-deck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TorontoStarts editable working template. Replace the instructional text with your own evidence.</a:t>
            </a:r>
          </a:p>
          <a:p xmlns:a="http://schemas.openxmlformats.org/drawingml/2006/main">
            <a:r>
              <a:t>Question for this slide: Reachable segment and bottom-up calculation</a:t>
            </a:r>
          </a:p>
          <a:p xmlns:a="http://schemas.openxmlformats.org/drawingml/2006/main">
            <a:r>
              <a:t>Weak example: A $100 billion global market</a:t>
            </a:r>
          </a:p>
          <a:p xmlns:a="http://schemas.openxmlformats.org/drawingml/2006/main">
            <a:r>
              <a:t>More useful example (fictional): Number of reachable clinics × tested annual price; cite the count and explain the assumptions</a:t>
            </a:r>
          </a:p>
          <a:p xmlns:a="http://schemas.openxmlformats.org/drawingml/2006/main">
            <a:r>
              <a:t>Do not present the example as your company data.</a:t>
            </a:r>
          </a:p>
          <a:p xmlns:a="http://schemas.openxmlformats.org/drawingml/2006/main">
            <a:r>
              <a:t>Companion: https://torontostarts.com/funding/pitch-deck/#annotated-deck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TorontoStarts editable working template. Replace the instructional text with your own evidence.</a:t>
            </a:r>
          </a:p>
          <a:p xmlns:a="http://schemas.openxmlformats.org/drawingml/2006/main">
            <a:r>
              <a:t>Question for this slide: Buyer, price, delivery cost and margin assumptions</a:t>
            </a:r>
          </a:p>
          <a:p xmlns:a="http://schemas.openxmlformats.org/drawingml/2006/main">
            <a:r>
              <a:t>Weak example: We will monetize later</a:t>
            </a:r>
          </a:p>
          <a:p xmlns:a="http://schemas.openxmlformats.org/drawingml/2006/main">
            <a:r>
              <a:t>More useful example (fictional): Subscription hypothesis: $200/month; show actual delivery costs and what is still untested</a:t>
            </a:r>
          </a:p>
          <a:p xmlns:a="http://schemas.openxmlformats.org/drawingml/2006/main">
            <a:r>
              <a:t>Do not present the example as your company data.</a:t>
            </a:r>
          </a:p>
          <a:p xmlns:a="http://schemas.openxmlformats.org/drawingml/2006/main">
            <a:r>
              <a:t>Companion: https://torontostarts.com/funding/pitch-deck/#annotated-deck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TorontoStarts editable working template. Replace the instructional text with your own evidence.</a:t>
            </a:r>
          </a:p>
          <a:p xmlns:a="http://schemas.openxmlformats.org/drawingml/2006/main">
            <a:r>
              <a:t>Question for this slide: First channel, observed results and next test</a:t>
            </a:r>
          </a:p>
          <a:p xmlns:a="http://schemas.openxmlformats.org/drawingml/2006/main">
            <a:r>
              <a:t>Weak example: Go viral on social media</a:t>
            </a:r>
          </a:p>
          <a:p xmlns:a="http://schemas.openxmlformats.org/drawingml/2006/main">
            <a:r>
              <a:t>More useful example (fictional): Founder outreach: 40 qualified clinics, 8 demos, 2 paid pilots in a defined period</a:t>
            </a:r>
          </a:p>
          <a:p xmlns:a="http://schemas.openxmlformats.org/drawingml/2006/main">
            <a:r>
              <a:t>Do not present the example as your company data.</a:t>
            </a:r>
          </a:p>
          <a:p xmlns:a="http://schemas.openxmlformats.org/drawingml/2006/main">
            <a:r>
              <a:t>Companion: https://torontostarts.com/funding/pitch-deck/#annotated-deck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TorontoStarts editable working template. Replace the instructional text with your own evidence.</a:t>
            </a:r>
          </a:p>
          <a:p xmlns:a="http://schemas.openxmlformats.org/drawingml/2006/main">
            <a:r>
              <a:t>Question for this slide: What buyers use now and why they might switch</a:t>
            </a:r>
          </a:p>
          <a:p xmlns:a="http://schemas.openxmlformats.org/drawingml/2006/main">
            <a:r>
              <a:t>Weak example: No competitors</a:t>
            </a:r>
          </a:p>
          <a:p xmlns:a="http://schemas.openxmlformats.org/drawingml/2006/main">
            <a:r>
              <a:t>More useful example (fictional): Compare manual calling, existing scheduling software and your workflow on buyer-relevant criteria</a:t>
            </a:r>
          </a:p>
          <a:p xmlns:a="http://schemas.openxmlformats.org/drawingml/2006/main">
            <a:r>
              <a:t>Do not present the example as your company data.</a:t>
            </a:r>
          </a:p>
          <a:p xmlns:a="http://schemas.openxmlformats.org/drawingml/2006/main">
            <a:r>
              <a:t>Companion: https://torontostarts.com/funding/pitch-deck/#annotated-deck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TorontoStarts editable working template. Replace the instructional text with your own evidence.</a:t>
            </a:r>
          </a:p>
          <a:p xmlns:a="http://schemas.openxmlformats.org/drawingml/2006/main">
            <a:r>
              <a:t>Question for this slide: Relevant experience and the missing capability</a:t>
            </a:r>
          </a:p>
          <a:p xmlns:a="http://schemas.openxmlformats.org/drawingml/2006/main">
            <a:r>
              <a:t>Weak example: World-class team</a:t>
            </a:r>
          </a:p>
          <a:p xmlns:a="http://schemas.openxmlformats.org/drawingml/2006/main">
            <a:r>
              <a:t>More useful example (fictional): Name who builds, who sells and which skill the next hire must bring</a:t>
            </a:r>
          </a:p>
          <a:p xmlns:a="http://schemas.openxmlformats.org/drawingml/2006/main">
            <a:r>
              <a:t>Do not present the example as your company data.</a:t>
            </a:r>
          </a:p>
          <a:p xmlns:a="http://schemas.openxmlformats.org/drawingml/2006/main">
            <a:r>
              <a:t>Companion: https://torontostarts.com/funding/pitch-deck/#annotated-deck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TorontoStarts editable working template. Replace the instructional text with your own evidence.</a:t>
            </a:r>
          </a:p>
          <a:p xmlns:a="http://schemas.openxmlformats.org/drawingml/2006/main">
            <a:r>
              <a:t>Question for this slide: Cash, burn and assumptions that drive runway</a:t>
            </a:r>
          </a:p>
          <a:p xmlns:a="http://schemas.openxmlformats.org/drawingml/2006/main">
            <a:r>
              <a:t>Weak example: Hockey-stick revenue</a:t>
            </a:r>
          </a:p>
          <a:p xmlns:a="http://schemas.openxmlformats.org/drawingml/2006/main">
            <a:r>
              <a:t>More useful example (fictional): Monthly cash forecast with slower-sales case; distinguish signed revenue from pipeline</a:t>
            </a:r>
          </a:p>
          <a:p xmlns:a="http://schemas.openxmlformats.org/drawingml/2006/main">
            <a:r>
              <a:t>Do not present the example as your company data.</a:t>
            </a:r>
          </a:p>
          <a:p xmlns:a="http://schemas.openxmlformats.org/drawingml/2006/main">
            <a:r>
              <a:t>Companion: https://torontostarts.com/funding/pitch-deck/#annotated-deck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TorontoStarts editable working template. Replace the instructional text with your own evidence.</a:t>
            </a:r>
          </a:p>
          <a:p xmlns:a="http://schemas.openxmlformats.org/drawingml/2006/main">
            <a:r>
              <a:t>Question for this slide: Raise, use of funds, time and proof to produce</a:t>
            </a:r>
          </a:p>
          <a:p xmlns:a="http://schemas.openxmlformats.org/drawingml/2006/main">
            <a:r>
              <a:t>Weak example: We want $500k to scale</a:t>
            </a:r>
          </a:p>
          <a:p xmlns:a="http://schemas.openxmlformats.org/drawingml/2006/main">
            <a:r>
              <a:t>More useful example (fictional): $500k over 12 months to test a named sales channel and reach a stated renewal milestone; show cost assumptions</a:t>
            </a:r>
          </a:p>
          <a:p xmlns:a="http://schemas.openxmlformats.org/drawingml/2006/main">
            <a:r>
              <a:t>Do not present the example as your company data.</a:t>
            </a:r>
          </a:p>
          <a:p xmlns:a="http://schemas.openxmlformats.org/drawingml/2006/main">
            <a:r>
              <a:t>Companion: https://torontostarts.com/funding/pitch-deck/#annotated-deck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e20ce4105d4ff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57fc6d09cc432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e56434cab44f6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a1a4af312e44d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b5724621c040a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7bde5c36a641e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7827B7A-698F-4733-8B62-DAAC8B9326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3D539A8-0D2E-467E-B991-C05828F2225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C45174C-CD89-4045-8BD5-107182CB90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C5B3BA6-EAA1-455F-97C5-862181BAEC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EEEDD35-395F-470A-81FE-313B4EDB998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CDFA9EF-7558-4F3B-B53B-BAC6B6047C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9B85A79-13D1-40D1-AFF1-1CBEE7FC63B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33D0B5B-EFE1-4E51-A085-46AA3296359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E4D534F-7093-4E43-8AF0-9626FB904D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4C593B5-502B-4D9F-8294-AB4E4D18ECE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f30d603e1914723" /><Relationship Type="http://schemas.openxmlformats.org/officeDocument/2006/relationships/slideLayout" Target="/ppt/slideLayouts/slideLayout1.xml" Id="R63c9eea48bf94f88" /><Relationship Type="http://schemas.openxmlformats.org/officeDocument/2006/relationships/slideLayout" Target="/ppt/slideLayouts/slideLayout2.xml" Id="Rb2b1f12f78ae42f7" /><Relationship Type="http://schemas.openxmlformats.org/officeDocument/2006/relationships/slideLayout" Target="/ppt/slideLayouts/slideLayout3.xml" Id="Rbc243e0c7e5441d3" /><Relationship Type="http://schemas.openxmlformats.org/officeDocument/2006/relationships/slideLayout" Target="/ppt/slideLayouts/slideLayout4.xml" Id="Ra36ce500716344cd" /><Relationship Type="http://schemas.openxmlformats.org/officeDocument/2006/relationships/slideLayout" Target="/ppt/slideLayouts/slideLayout5.xml" Id="Rc7b50a7f0e174f06" /><Relationship Type="http://schemas.openxmlformats.org/officeDocument/2006/relationships/slideLayout" Target="/ppt/slideLayouts/slideLayout6.xml" Id="Rbcd518ac6a9640d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3c9eea48bf94f88"/>
    <p:sldLayoutId xmlns:r="http://schemas.openxmlformats.org/officeDocument/2006/relationships" id="2147483650" r:id="Rb2b1f12f78ae42f7"/>
    <p:sldLayoutId xmlns:r="http://schemas.openxmlformats.org/officeDocument/2006/relationships" id="2147483651" r:id="Rbc243e0c7e5441d3"/>
    <p:sldLayoutId xmlns:r="http://schemas.openxmlformats.org/officeDocument/2006/relationships" id="2147483652" r:id="Ra36ce500716344cd"/>
    <p:sldLayoutId xmlns:r="http://schemas.openxmlformats.org/officeDocument/2006/relationships" id="2147483653" r:id="Rc7b50a7f0e174f06"/>
    <p:sldLayoutId xmlns:r="http://schemas.openxmlformats.org/officeDocument/2006/relationships" id="2147483654" r:id="Rbcd518ac6a9640d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5ed3ee17044ff6" /><Relationship Type="http://schemas.openxmlformats.org/officeDocument/2006/relationships/notesSlide" Target="/ppt/notesSlides/notesSlide1.xml" Id="Rcc844c94556a459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38a12c83534940" /><Relationship Type="http://schemas.openxmlformats.org/officeDocument/2006/relationships/notesSlide" Target="/ppt/notesSlides/notesSlide2.xml" Id="R20389dffb4be48b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9167e8a3ff46e1" /><Relationship Type="http://schemas.openxmlformats.org/officeDocument/2006/relationships/notesSlide" Target="/ppt/notesSlides/notesSlide3.xml" Id="R5de80e4460614ab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f6dd25bb854394" /><Relationship Type="http://schemas.openxmlformats.org/officeDocument/2006/relationships/notesSlide" Target="/ppt/notesSlides/notesSlide4.xml" Id="Rba75a41169464be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dda757e3254037" /><Relationship Type="http://schemas.openxmlformats.org/officeDocument/2006/relationships/notesSlide" Target="/ppt/notesSlides/notesSlide5.xml" Id="R61a79d330e574d9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3cb6cbe5044a9f" /><Relationship Type="http://schemas.openxmlformats.org/officeDocument/2006/relationships/notesSlide" Target="/ppt/notesSlides/notesSlide6.xml" Id="R1d014f9526864e6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2216a673034002" /><Relationship Type="http://schemas.openxmlformats.org/officeDocument/2006/relationships/notesSlide" Target="/ppt/notesSlides/notesSlide7.xml" Id="R285a903e37324dc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a3b189e4d9492a" /><Relationship Type="http://schemas.openxmlformats.org/officeDocument/2006/relationships/notesSlide" Target="/ppt/notesSlides/notesSlide8.xml" Id="R101131e3f2634ec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989f7495d34b1b" /><Relationship Type="http://schemas.openxmlformats.org/officeDocument/2006/relationships/notesSlide" Target="/ppt/notesSlides/notesSlide9.xml" Id="R28d9e1a05b834f2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a5f047c0d1416d" /><Relationship Type="http://schemas.openxmlformats.org/officeDocument/2006/relationships/notesSlide" Target="/ppt/notesSlides/notesSlide10.xml" Id="R2eed02bda84d4f1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15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74FD960-DF33-46A5-8DF7-B3AA19B36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Customer and problem</a:t>
            </a:r>
          </a:p>
        </p:txBody>
      </p:sp>
      <p:sp>
        <p:nvSpPr>
          <p:cNvPr id="2" name="your-story">
            <a:extLst xmlns:a="http://schemas.openxmlformats.org/drawingml/2006/main">
              <a:ext uri="{FF2B5EF4-FFF2-40B4-BE49-F238E27FC236}">
                <a16:creationId xmlns:a16="http://schemas.microsoft.com/office/drawing/2014/main" id="{9BE46C67-538F-4607-ACE9-7E990DC8A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Write your evidence-backed headline here</a:t>
            </a:r>
          </a:p>
        </p:txBody>
      </p:sp>
      <p:sp>
        <p:nvSpPr>
          <p:cNvPr id="3" name="your-evidence">
            <a:extLst xmlns:a="http://schemas.openxmlformats.org/drawingml/2006/main">
              <a:ext uri="{FF2B5EF4-FFF2-40B4-BE49-F238E27FC236}">
                <a16:creationId xmlns:a16="http://schemas.microsoft.com/office/drawing/2014/main" id="{EAC7602A-D6A0-4522-87B3-790077D12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09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Add your own evidence, demonstration or calculation.</a:t>
            </a:r>
          </a:p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Include the period, source and assumptions.</a:t>
            </a:r>
          </a:p>
        </p:txBody>
      </p:sp>
      <p:sp>
        <p:nvSpPr>
          <p:cNvPr id="4" name="annotation">
            <a:extLst xmlns:a="http://schemas.openxmlformats.org/drawingml/2006/main">
              <a:ext uri="{FF2B5EF4-FFF2-40B4-BE49-F238E27FC236}">
                <a16:creationId xmlns:a16="http://schemas.microsoft.com/office/drawing/2014/main" id="{8E3DEC82-AC18-49F5-843E-AFAF30BCE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F705B"/>
                </a:solidFill>
                <a:latin typeface="Arial"/>
                <a:ea typeface="Arial"/>
                <a:cs typeface="Arial"/>
              </a:rPr>
              <a:t>Specific buyer, painful task and consequence</a:t>
            </a:r>
          </a:p>
        </p:txBody>
      </p:sp>
    </p:spTree>
    <p:extLst>
      <p:ext uri="{BB962C8B-B14F-4D97-AF65-F5344CB8AC3E}">
        <p14:creationId xmlns:p14="http://schemas.microsoft.com/office/powerpoint/2010/main" val="3924169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215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A450E0C-64D8-457C-A944-7667F25FB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Solution</a:t>
            </a:r>
          </a:p>
        </p:txBody>
      </p:sp>
      <p:sp>
        <p:nvSpPr>
          <p:cNvPr id="2" name="your-story">
            <a:extLst xmlns:a="http://schemas.openxmlformats.org/drawingml/2006/main">
              <a:ext uri="{FF2B5EF4-FFF2-40B4-BE49-F238E27FC236}">
                <a16:creationId xmlns:a16="http://schemas.microsoft.com/office/drawing/2014/main" id="{AD983BF4-EAE0-454A-A9EF-2D4B72B48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Write your evidence-backed headline here</a:t>
            </a:r>
          </a:p>
        </p:txBody>
      </p:sp>
      <p:sp>
        <p:nvSpPr>
          <p:cNvPr id="3" name="your-evidence">
            <a:extLst xmlns:a="http://schemas.openxmlformats.org/drawingml/2006/main">
              <a:ext uri="{FF2B5EF4-FFF2-40B4-BE49-F238E27FC236}">
                <a16:creationId xmlns:a16="http://schemas.microsoft.com/office/drawing/2014/main" id="{6CE3A5F6-C43F-44C5-993B-3BF80AD71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09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Add your own evidence, demonstration or calculation.</a:t>
            </a:r>
          </a:p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Include the period, source and assumptions.</a:t>
            </a:r>
          </a:p>
        </p:txBody>
      </p:sp>
      <p:sp>
        <p:nvSpPr>
          <p:cNvPr id="4" name="annotation">
            <a:extLst xmlns:a="http://schemas.openxmlformats.org/drawingml/2006/main">
              <a:ext uri="{FF2B5EF4-FFF2-40B4-BE49-F238E27FC236}">
                <a16:creationId xmlns:a16="http://schemas.microsoft.com/office/drawing/2014/main" id="{B7F484C5-A51C-4FC3-B98F-EDAEAADD9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F705B"/>
                </a:solidFill>
                <a:latin typeface="Arial"/>
                <a:ea typeface="Arial"/>
                <a:cs typeface="Arial"/>
              </a:rPr>
              <a:t>One workflow with a clear before and after</a:t>
            </a:r>
          </a:p>
        </p:txBody>
      </p:sp>
    </p:spTree>
    <p:extLst>
      <p:ext uri="{BB962C8B-B14F-4D97-AF65-F5344CB8AC3E}">
        <p14:creationId xmlns:p14="http://schemas.microsoft.com/office/powerpoint/2010/main" val="16413000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215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BFAAD3A-76BC-433A-AC17-5967F0318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Evidence</a:t>
            </a:r>
          </a:p>
        </p:txBody>
      </p:sp>
      <p:sp>
        <p:nvSpPr>
          <p:cNvPr id="2" name="your-story">
            <a:extLst xmlns:a="http://schemas.openxmlformats.org/drawingml/2006/main">
              <a:ext uri="{FF2B5EF4-FFF2-40B4-BE49-F238E27FC236}">
                <a16:creationId xmlns:a16="http://schemas.microsoft.com/office/drawing/2014/main" id="{449EC902-AB56-4481-9AAB-F4BC1DCFC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Write your evidence-backed headline here</a:t>
            </a:r>
          </a:p>
        </p:txBody>
      </p:sp>
      <p:sp>
        <p:nvSpPr>
          <p:cNvPr id="3" name="your-evidence">
            <a:extLst xmlns:a="http://schemas.openxmlformats.org/drawingml/2006/main">
              <a:ext uri="{FF2B5EF4-FFF2-40B4-BE49-F238E27FC236}">
                <a16:creationId xmlns:a16="http://schemas.microsoft.com/office/drawing/2014/main" id="{9CFF889F-337B-473E-B5EF-A5108D8F0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09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Add your own evidence, demonstration or calculation.</a:t>
            </a:r>
          </a:p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Include the period, source and assumptions.</a:t>
            </a:r>
          </a:p>
        </p:txBody>
      </p:sp>
      <p:sp>
        <p:nvSpPr>
          <p:cNvPr id="4" name="annotation">
            <a:extLst xmlns:a="http://schemas.openxmlformats.org/drawingml/2006/main">
              <a:ext uri="{FF2B5EF4-FFF2-40B4-BE49-F238E27FC236}">
                <a16:creationId xmlns:a16="http://schemas.microsoft.com/office/drawing/2014/main" id="{3842CC95-887D-4068-ADCF-5DF255635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F705B"/>
                </a:solidFill>
                <a:latin typeface="Arial"/>
                <a:ea typeface="Arial"/>
                <a:cs typeface="Arial"/>
              </a:rPr>
              <a:t>Paid vs unpaid users, period and source</a:t>
            </a:r>
          </a:p>
        </p:txBody>
      </p:sp>
    </p:spTree>
    <p:extLst>
      <p:ext uri="{BB962C8B-B14F-4D97-AF65-F5344CB8AC3E}">
        <p14:creationId xmlns:p14="http://schemas.microsoft.com/office/powerpoint/2010/main" val="12202008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215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22B39A2-CADE-4C6C-9C80-8544D8524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Market</a:t>
            </a:r>
          </a:p>
        </p:txBody>
      </p:sp>
      <p:sp>
        <p:nvSpPr>
          <p:cNvPr id="2" name="your-story">
            <a:extLst xmlns:a="http://schemas.openxmlformats.org/drawingml/2006/main">
              <a:ext uri="{FF2B5EF4-FFF2-40B4-BE49-F238E27FC236}">
                <a16:creationId xmlns:a16="http://schemas.microsoft.com/office/drawing/2014/main" id="{033B36B8-62D7-43D9-8A69-DAE5C1902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Write your evidence-backed headline here</a:t>
            </a:r>
          </a:p>
        </p:txBody>
      </p:sp>
      <p:sp>
        <p:nvSpPr>
          <p:cNvPr id="3" name="your-evidence">
            <a:extLst xmlns:a="http://schemas.openxmlformats.org/drawingml/2006/main">
              <a:ext uri="{FF2B5EF4-FFF2-40B4-BE49-F238E27FC236}">
                <a16:creationId xmlns:a16="http://schemas.microsoft.com/office/drawing/2014/main" id="{C4AD536B-B8E3-4633-9B5B-1871094EB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09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Add your own evidence, demonstration or calculation.</a:t>
            </a:r>
          </a:p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Include the period, source and assumptions.</a:t>
            </a:r>
          </a:p>
        </p:txBody>
      </p:sp>
      <p:sp>
        <p:nvSpPr>
          <p:cNvPr id="4" name="annotation">
            <a:extLst xmlns:a="http://schemas.openxmlformats.org/drawingml/2006/main">
              <a:ext uri="{FF2B5EF4-FFF2-40B4-BE49-F238E27FC236}">
                <a16:creationId xmlns:a16="http://schemas.microsoft.com/office/drawing/2014/main" id="{7EDB500F-21A0-4117-9896-4E09CEC61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F705B"/>
                </a:solidFill>
                <a:latin typeface="Arial"/>
                <a:ea typeface="Arial"/>
                <a:cs typeface="Arial"/>
              </a:rPr>
              <a:t>Reachable segment and bottom-up calculation</a:t>
            </a:r>
          </a:p>
        </p:txBody>
      </p:sp>
    </p:spTree>
    <p:extLst>
      <p:ext uri="{BB962C8B-B14F-4D97-AF65-F5344CB8AC3E}">
        <p14:creationId xmlns:p14="http://schemas.microsoft.com/office/powerpoint/2010/main" val="5964536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215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66B92EA-EB1C-4A0C-9503-4A3D5C305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Business model</a:t>
            </a:r>
          </a:p>
        </p:txBody>
      </p:sp>
      <p:sp>
        <p:nvSpPr>
          <p:cNvPr id="2" name="your-story">
            <a:extLst xmlns:a="http://schemas.openxmlformats.org/drawingml/2006/main">
              <a:ext uri="{FF2B5EF4-FFF2-40B4-BE49-F238E27FC236}">
                <a16:creationId xmlns:a16="http://schemas.microsoft.com/office/drawing/2014/main" id="{CB79B927-480B-44C6-A678-B08E31010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Write your evidence-backed headline here</a:t>
            </a:r>
          </a:p>
        </p:txBody>
      </p:sp>
      <p:sp>
        <p:nvSpPr>
          <p:cNvPr id="3" name="your-evidence">
            <a:extLst xmlns:a="http://schemas.openxmlformats.org/drawingml/2006/main">
              <a:ext uri="{FF2B5EF4-FFF2-40B4-BE49-F238E27FC236}">
                <a16:creationId xmlns:a16="http://schemas.microsoft.com/office/drawing/2014/main" id="{2BE2AEE0-737B-422F-8B43-D967DE169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09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Add your own evidence, demonstration or calculation.</a:t>
            </a:r>
          </a:p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Include the period, source and assumptions.</a:t>
            </a:r>
          </a:p>
        </p:txBody>
      </p:sp>
      <p:sp>
        <p:nvSpPr>
          <p:cNvPr id="4" name="annotation">
            <a:extLst xmlns:a="http://schemas.openxmlformats.org/drawingml/2006/main">
              <a:ext uri="{FF2B5EF4-FFF2-40B4-BE49-F238E27FC236}">
                <a16:creationId xmlns:a16="http://schemas.microsoft.com/office/drawing/2014/main" id="{E8B94BC7-BDD3-426E-9E90-EF69D62B5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F705B"/>
                </a:solidFill>
                <a:latin typeface="Arial"/>
                <a:ea typeface="Arial"/>
                <a:cs typeface="Arial"/>
              </a:rPr>
              <a:t>Buyer, price, delivery cost and margin assumptions</a:t>
            </a:r>
          </a:p>
        </p:txBody>
      </p:sp>
    </p:spTree>
    <p:extLst>
      <p:ext uri="{BB962C8B-B14F-4D97-AF65-F5344CB8AC3E}">
        <p14:creationId xmlns:p14="http://schemas.microsoft.com/office/powerpoint/2010/main" val="187791924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215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D2E7626-4B95-4BA0-A0E1-49F85EECE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Acquisition</a:t>
            </a:r>
          </a:p>
        </p:txBody>
      </p:sp>
      <p:sp>
        <p:nvSpPr>
          <p:cNvPr id="2" name="your-story">
            <a:extLst xmlns:a="http://schemas.openxmlformats.org/drawingml/2006/main">
              <a:ext uri="{FF2B5EF4-FFF2-40B4-BE49-F238E27FC236}">
                <a16:creationId xmlns:a16="http://schemas.microsoft.com/office/drawing/2014/main" id="{FD63587D-9721-4DE3-B15E-CBB509486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Write your evidence-backed headline here</a:t>
            </a:r>
          </a:p>
        </p:txBody>
      </p:sp>
      <p:sp>
        <p:nvSpPr>
          <p:cNvPr id="3" name="your-evidence">
            <a:extLst xmlns:a="http://schemas.openxmlformats.org/drawingml/2006/main">
              <a:ext uri="{FF2B5EF4-FFF2-40B4-BE49-F238E27FC236}">
                <a16:creationId xmlns:a16="http://schemas.microsoft.com/office/drawing/2014/main" id="{70B77810-8833-4875-879A-02295F355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09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Add your own evidence, demonstration or calculation.</a:t>
            </a:r>
          </a:p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Include the period, source and assumptions.</a:t>
            </a:r>
          </a:p>
        </p:txBody>
      </p:sp>
      <p:sp>
        <p:nvSpPr>
          <p:cNvPr id="4" name="annotation">
            <a:extLst xmlns:a="http://schemas.openxmlformats.org/drawingml/2006/main">
              <a:ext uri="{FF2B5EF4-FFF2-40B4-BE49-F238E27FC236}">
                <a16:creationId xmlns:a16="http://schemas.microsoft.com/office/drawing/2014/main" id="{20D47A93-09FD-46DB-96C1-A4BBEF2A5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F705B"/>
                </a:solidFill>
                <a:latin typeface="Arial"/>
                <a:ea typeface="Arial"/>
                <a:cs typeface="Arial"/>
              </a:rPr>
              <a:t>First channel, observed results and next test</a:t>
            </a:r>
          </a:p>
        </p:txBody>
      </p:sp>
    </p:spTree>
    <p:extLst>
      <p:ext uri="{BB962C8B-B14F-4D97-AF65-F5344CB8AC3E}">
        <p14:creationId xmlns:p14="http://schemas.microsoft.com/office/powerpoint/2010/main" val="200286091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215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D6B2DBE-816C-4232-B90B-6FF30F0E8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Alternatives</a:t>
            </a:r>
          </a:p>
        </p:txBody>
      </p:sp>
      <p:sp>
        <p:nvSpPr>
          <p:cNvPr id="2" name="your-story">
            <a:extLst xmlns:a="http://schemas.openxmlformats.org/drawingml/2006/main">
              <a:ext uri="{FF2B5EF4-FFF2-40B4-BE49-F238E27FC236}">
                <a16:creationId xmlns:a16="http://schemas.microsoft.com/office/drawing/2014/main" id="{4FC0A9FF-2388-4417-B16E-A45BF2EB9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Write your evidence-backed headline here</a:t>
            </a:r>
          </a:p>
        </p:txBody>
      </p:sp>
      <p:sp>
        <p:nvSpPr>
          <p:cNvPr id="3" name="your-evidence">
            <a:extLst xmlns:a="http://schemas.openxmlformats.org/drawingml/2006/main">
              <a:ext uri="{FF2B5EF4-FFF2-40B4-BE49-F238E27FC236}">
                <a16:creationId xmlns:a16="http://schemas.microsoft.com/office/drawing/2014/main" id="{DE16420E-270D-4862-BB22-383F55B52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09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Add your own evidence, demonstration or calculation.</a:t>
            </a:r>
          </a:p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Include the period, source and assumptions.</a:t>
            </a:r>
          </a:p>
        </p:txBody>
      </p:sp>
      <p:sp>
        <p:nvSpPr>
          <p:cNvPr id="4" name="annotation">
            <a:extLst xmlns:a="http://schemas.openxmlformats.org/drawingml/2006/main">
              <a:ext uri="{FF2B5EF4-FFF2-40B4-BE49-F238E27FC236}">
                <a16:creationId xmlns:a16="http://schemas.microsoft.com/office/drawing/2014/main" id="{316A369F-49D8-4E5C-A384-476CC532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F705B"/>
                </a:solidFill>
                <a:latin typeface="Arial"/>
                <a:ea typeface="Arial"/>
                <a:cs typeface="Arial"/>
              </a:rPr>
              <a:t>What buyers use now and why they might switch</a:t>
            </a:r>
          </a:p>
        </p:txBody>
      </p:sp>
    </p:spTree>
    <p:extLst>
      <p:ext uri="{BB962C8B-B14F-4D97-AF65-F5344CB8AC3E}">
        <p14:creationId xmlns:p14="http://schemas.microsoft.com/office/powerpoint/2010/main" val="14472393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215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4EB23C3-4B5D-4A0D-B63C-91F20223A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Team</a:t>
            </a:r>
          </a:p>
        </p:txBody>
      </p:sp>
      <p:sp>
        <p:nvSpPr>
          <p:cNvPr id="2" name="your-story">
            <a:extLst xmlns:a="http://schemas.openxmlformats.org/drawingml/2006/main">
              <a:ext uri="{FF2B5EF4-FFF2-40B4-BE49-F238E27FC236}">
                <a16:creationId xmlns:a16="http://schemas.microsoft.com/office/drawing/2014/main" id="{63B31DF6-DA0C-4B12-A4CF-7340B4AD9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Write your evidence-backed headline here</a:t>
            </a:r>
          </a:p>
        </p:txBody>
      </p:sp>
      <p:sp>
        <p:nvSpPr>
          <p:cNvPr id="3" name="your-evidence">
            <a:extLst xmlns:a="http://schemas.openxmlformats.org/drawingml/2006/main">
              <a:ext uri="{FF2B5EF4-FFF2-40B4-BE49-F238E27FC236}">
                <a16:creationId xmlns:a16="http://schemas.microsoft.com/office/drawing/2014/main" id="{8B14EF8E-75EF-4C5C-9432-399DA9F05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09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Add your own evidence, demonstration or calculation.</a:t>
            </a:r>
          </a:p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Include the period, source and assumptions.</a:t>
            </a:r>
          </a:p>
        </p:txBody>
      </p:sp>
      <p:sp>
        <p:nvSpPr>
          <p:cNvPr id="4" name="annotation">
            <a:extLst xmlns:a="http://schemas.openxmlformats.org/drawingml/2006/main">
              <a:ext uri="{FF2B5EF4-FFF2-40B4-BE49-F238E27FC236}">
                <a16:creationId xmlns:a16="http://schemas.microsoft.com/office/drawing/2014/main" id="{D91F59CF-C966-4999-865B-FF8FBDD73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F705B"/>
                </a:solidFill>
                <a:latin typeface="Arial"/>
                <a:ea typeface="Arial"/>
                <a:cs typeface="Arial"/>
              </a:rPr>
              <a:t>Relevant experience and the missing capability</a:t>
            </a:r>
          </a:p>
        </p:txBody>
      </p:sp>
    </p:spTree>
    <p:extLst>
      <p:ext uri="{BB962C8B-B14F-4D97-AF65-F5344CB8AC3E}">
        <p14:creationId xmlns:p14="http://schemas.microsoft.com/office/powerpoint/2010/main" val="163638899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215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F95F4DC-ADBF-434A-9E48-EE4823A8E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Financial plan</a:t>
            </a:r>
          </a:p>
        </p:txBody>
      </p:sp>
      <p:sp>
        <p:nvSpPr>
          <p:cNvPr id="2" name="your-story">
            <a:extLst xmlns:a="http://schemas.openxmlformats.org/drawingml/2006/main">
              <a:ext uri="{FF2B5EF4-FFF2-40B4-BE49-F238E27FC236}">
                <a16:creationId xmlns:a16="http://schemas.microsoft.com/office/drawing/2014/main" id="{5B554A50-2FCB-47B5-9E56-7020B1E3F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Write your evidence-backed headline here</a:t>
            </a:r>
          </a:p>
        </p:txBody>
      </p:sp>
      <p:sp>
        <p:nvSpPr>
          <p:cNvPr id="3" name="your-evidence">
            <a:extLst xmlns:a="http://schemas.openxmlformats.org/drawingml/2006/main">
              <a:ext uri="{FF2B5EF4-FFF2-40B4-BE49-F238E27FC236}">
                <a16:creationId xmlns:a16="http://schemas.microsoft.com/office/drawing/2014/main" id="{B2CF7726-9DF1-450F-B844-EFBCD9FAC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09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Add your own evidence, demonstration or calculation.</a:t>
            </a:r>
          </a:p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Include the period, source and assumptions.</a:t>
            </a:r>
          </a:p>
        </p:txBody>
      </p:sp>
      <p:sp>
        <p:nvSpPr>
          <p:cNvPr id="4" name="annotation">
            <a:extLst xmlns:a="http://schemas.openxmlformats.org/drawingml/2006/main">
              <a:ext uri="{FF2B5EF4-FFF2-40B4-BE49-F238E27FC236}">
                <a16:creationId xmlns:a16="http://schemas.microsoft.com/office/drawing/2014/main" id="{41BB4DFC-6F12-4A33-A9EE-E47EAC7CB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F705B"/>
                </a:solidFill>
                <a:latin typeface="Arial"/>
                <a:ea typeface="Arial"/>
                <a:cs typeface="Arial"/>
              </a:rPr>
              <a:t>Cash, burn and assumptions that drive runway</a:t>
            </a:r>
          </a:p>
        </p:txBody>
      </p:sp>
    </p:spTree>
    <p:extLst>
      <p:ext uri="{BB962C8B-B14F-4D97-AF65-F5344CB8AC3E}">
        <p14:creationId xmlns:p14="http://schemas.microsoft.com/office/powerpoint/2010/main" val="14227737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215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EAA4A45-E489-43D0-B0F5-6BBB46BF8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Ask and milestone</a:t>
            </a:r>
          </a:p>
        </p:txBody>
      </p:sp>
      <p:sp>
        <p:nvSpPr>
          <p:cNvPr id="2" name="your-story">
            <a:extLst xmlns:a="http://schemas.openxmlformats.org/drawingml/2006/main">
              <a:ext uri="{FF2B5EF4-FFF2-40B4-BE49-F238E27FC236}">
                <a16:creationId xmlns:a16="http://schemas.microsoft.com/office/drawing/2014/main" id="{702236AA-85DC-45FF-B9F5-31DEAEF8F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4F0E8"/>
                </a:solidFill>
                <a:latin typeface="Arial"/>
                <a:ea typeface="Arial"/>
                <a:cs typeface="Arial"/>
              </a:rPr>
              <a:t>Write your evidence-backed headline here</a:t>
            </a:r>
          </a:p>
        </p:txBody>
      </p:sp>
      <p:sp>
        <p:nvSpPr>
          <p:cNvPr id="3" name="your-evidence">
            <a:extLst xmlns:a="http://schemas.openxmlformats.org/drawingml/2006/main">
              <a:ext uri="{FF2B5EF4-FFF2-40B4-BE49-F238E27FC236}">
                <a16:creationId xmlns:a16="http://schemas.microsoft.com/office/drawing/2014/main" id="{7516C612-F7BE-49A3-B72E-B605EE9C2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09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Add your own evidence, demonstration or calculation.</a:t>
            </a:r>
          </a:p>
          <a:p xmlns:a="http://schemas.openxmlformats.org/drawingml/2006/main">
            <a:pPr>
              <a:defRPr sz="2100" b="0">
                <a:solidFill>
                  <a:srgbClr val="BEB7A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EB7AB"/>
                </a:solidFill>
                <a:latin typeface="Arial"/>
                <a:ea typeface="Arial"/>
                <a:cs typeface="Arial"/>
              </a:rPr>
              <a:t>Include the period, source and assumptions.</a:t>
            </a:r>
          </a:p>
        </p:txBody>
      </p:sp>
      <p:sp>
        <p:nvSpPr>
          <p:cNvPr id="4" name="annotation">
            <a:extLst xmlns:a="http://schemas.openxmlformats.org/drawingml/2006/main">
              <a:ext uri="{FF2B5EF4-FFF2-40B4-BE49-F238E27FC236}">
                <a16:creationId xmlns:a16="http://schemas.microsoft.com/office/drawing/2014/main" id="{48DEBDCE-035A-4255-B8DE-A271ADFEE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FF705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F705B"/>
                </a:solidFill>
                <a:latin typeface="Arial"/>
                <a:ea typeface="Arial"/>
                <a:cs typeface="Arial"/>
              </a:rPr>
              <a:t>Raise, use of funds, time and proof to produce</a:t>
            </a:r>
          </a:p>
        </p:txBody>
      </p:sp>
    </p:spTree>
    <p:extLst>
      <p:ext uri="{BB962C8B-B14F-4D97-AF65-F5344CB8AC3E}">
        <p14:creationId xmlns:p14="http://schemas.microsoft.com/office/powerpoint/2010/main" val="18954894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2026-10-12T05:41:57.5750000Z</dcterms:created>
  <dcterms:modified xsi:type="dcterms:W3CDTF">2026-10-12T05:41:57.5750000Z</dcterms:modified>
</coreProperties>
</file>